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369" r:id="rId2"/>
  </p:sldIdLst>
  <p:sldSz cx="12801600" cy="9601200" type="A3"/>
  <p:notesSz cx="6797675" cy="9926638"/>
  <p:defaultTextStyle>
    <a:defPPr>
      <a:defRPr lang="fr-FR"/>
    </a:defPPr>
    <a:lvl1pPr marL="0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1pPr>
    <a:lvl2pPr marL="526232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2pPr>
    <a:lvl3pPr marL="1052465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3pPr>
    <a:lvl4pPr marL="1578697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4pPr>
    <a:lvl5pPr marL="2104929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5pPr>
    <a:lvl6pPr marL="2631162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6pPr>
    <a:lvl7pPr marL="3157394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7pPr>
    <a:lvl8pPr marL="3683626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8pPr>
    <a:lvl9pPr marL="4209859" algn="l" defTabSz="1052465" rtl="0" eaLnBrk="1" latinLnBrk="0" hangingPunct="1">
      <a:defRPr sz="20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8F9E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1" autoAdjust="0"/>
    <p:restoredTop sz="96340" autoAdjust="0"/>
  </p:normalViewPr>
  <p:slideViewPr>
    <p:cSldViewPr showGuides="1">
      <p:cViewPr>
        <p:scale>
          <a:sx n="100" d="100"/>
          <a:sy n="100" d="100"/>
        </p:scale>
        <p:origin x="1404" y="-120"/>
      </p:cViewPr>
      <p:guideLst>
        <p:guide orient="horz" pos="3024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2E4D1-2FC8-441C-A743-2E49E6F96C0E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7707F-018E-4B67-A45E-6872DD5A5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08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1pPr>
    <a:lvl2pPr marL="375881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2pPr>
    <a:lvl3pPr marL="751760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3pPr>
    <a:lvl4pPr marL="1127641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4pPr>
    <a:lvl5pPr marL="1503521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5pPr>
    <a:lvl6pPr marL="1879401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6pPr>
    <a:lvl7pPr marL="2255281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7pPr>
    <a:lvl8pPr marL="2631162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8pPr>
    <a:lvl9pPr marL="3007043" algn="l" defTabSz="751760" rtl="0" eaLnBrk="1" latinLnBrk="0" hangingPunct="1">
      <a:defRPr sz="98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57707F-018E-4B67-A45E-6872DD5A5D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01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2" y="2982602"/>
            <a:ext cx="10881360" cy="205803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3" y="5440680"/>
            <a:ext cx="8961119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5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1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6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3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12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1" y="384499"/>
            <a:ext cx="2880360" cy="819213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1" y="384499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24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02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40" y="6169666"/>
            <a:ext cx="10881360" cy="1906905"/>
          </a:xfrm>
        </p:spPr>
        <p:txBody>
          <a:bodyPr anchor="t"/>
          <a:lstStyle>
            <a:lvl1pPr algn="l">
              <a:defRPr sz="3983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40" y="4069400"/>
            <a:ext cx="10881360" cy="2100262"/>
          </a:xfrm>
        </p:spPr>
        <p:txBody>
          <a:bodyPr anchor="b"/>
          <a:lstStyle>
            <a:lvl1pPr marL="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1pPr>
            <a:lvl2pPr marL="45522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2pPr>
            <a:lvl3pPr marL="910450" indent="0">
              <a:buNone/>
              <a:defRPr sz="1565">
                <a:solidFill>
                  <a:schemeClr val="tx1">
                    <a:tint val="75000"/>
                  </a:schemeClr>
                </a:solidFill>
              </a:defRPr>
            </a:lvl3pPr>
            <a:lvl4pPr marL="136567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4pPr>
            <a:lvl5pPr marL="182090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5pPr>
            <a:lvl6pPr marL="2276124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6pPr>
            <a:lvl7pPr marL="2731349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7pPr>
            <a:lvl8pPr marL="3186574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8pPr>
            <a:lvl9pPr marL="3641799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44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2" y="2240281"/>
            <a:ext cx="5654039" cy="6336348"/>
          </a:xfrm>
        </p:spPr>
        <p:txBody>
          <a:bodyPr/>
          <a:lstStyle>
            <a:lvl1pPr>
              <a:defRPr sz="2774"/>
            </a:lvl1pPr>
            <a:lvl2pPr>
              <a:defRPr sz="2418"/>
            </a:lvl2pPr>
            <a:lvl3pPr>
              <a:defRPr sz="1991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2" y="2240281"/>
            <a:ext cx="5654039" cy="6336348"/>
          </a:xfrm>
        </p:spPr>
        <p:txBody>
          <a:bodyPr/>
          <a:lstStyle>
            <a:lvl1pPr>
              <a:defRPr sz="2774"/>
            </a:lvl1pPr>
            <a:lvl2pPr>
              <a:defRPr sz="2418"/>
            </a:lvl2pPr>
            <a:lvl3pPr>
              <a:defRPr sz="1991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5" y="2149164"/>
            <a:ext cx="5656263" cy="895667"/>
          </a:xfrm>
        </p:spPr>
        <p:txBody>
          <a:bodyPr anchor="b"/>
          <a:lstStyle>
            <a:lvl1pPr marL="0" indent="0">
              <a:buNone/>
              <a:defRPr sz="2418" b="1"/>
            </a:lvl1pPr>
            <a:lvl2pPr marL="455225" indent="0">
              <a:buNone/>
              <a:defRPr sz="1991" b="1"/>
            </a:lvl2pPr>
            <a:lvl3pPr marL="910450" indent="0">
              <a:buNone/>
              <a:defRPr sz="1778" b="1"/>
            </a:lvl3pPr>
            <a:lvl4pPr marL="1365675" indent="0">
              <a:buNone/>
              <a:defRPr sz="1565" b="1"/>
            </a:lvl4pPr>
            <a:lvl5pPr marL="1820900" indent="0">
              <a:buNone/>
              <a:defRPr sz="1565" b="1"/>
            </a:lvl5pPr>
            <a:lvl6pPr marL="2276124" indent="0">
              <a:buNone/>
              <a:defRPr sz="1565" b="1"/>
            </a:lvl6pPr>
            <a:lvl7pPr marL="2731349" indent="0">
              <a:buNone/>
              <a:defRPr sz="1565" b="1"/>
            </a:lvl7pPr>
            <a:lvl8pPr marL="3186574" indent="0">
              <a:buNone/>
              <a:defRPr sz="1565" b="1"/>
            </a:lvl8pPr>
            <a:lvl9pPr marL="3641799" indent="0">
              <a:buNone/>
              <a:defRPr sz="156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5" y="3044828"/>
            <a:ext cx="5656263" cy="5531803"/>
          </a:xfrm>
        </p:spPr>
        <p:txBody>
          <a:bodyPr/>
          <a:lstStyle>
            <a:lvl1pPr>
              <a:defRPr sz="2418"/>
            </a:lvl1pPr>
            <a:lvl2pPr>
              <a:defRPr sz="1991"/>
            </a:lvl2pPr>
            <a:lvl3pPr>
              <a:defRPr sz="1778"/>
            </a:lvl3pPr>
            <a:lvl4pPr>
              <a:defRPr sz="1565"/>
            </a:lvl4pPr>
            <a:lvl5pPr>
              <a:defRPr sz="1565"/>
            </a:lvl5pPr>
            <a:lvl6pPr>
              <a:defRPr sz="1565"/>
            </a:lvl6pPr>
            <a:lvl7pPr>
              <a:defRPr sz="1565"/>
            </a:lvl7pPr>
            <a:lvl8pPr>
              <a:defRPr sz="1565"/>
            </a:lvl8pPr>
            <a:lvl9pPr>
              <a:defRPr sz="156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7" y="2149164"/>
            <a:ext cx="5658484" cy="895667"/>
          </a:xfrm>
        </p:spPr>
        <p:txBody>
          <a:bodyPr anchor="b"/>
          <a:lstStyle>
            <a:lvl1pPr marL="0" indent="0">
              <a:buNone/>
              <a:defRPr sz="2418" b="1"/>
            </a:lvl1pPr>
            <a:lvl2pPr marL="455225" indent="0">
              <a:buNone/>
              <a:defRPr sz="1991" b="1"/>
            </a:lvl2pPr>
            <a:lvl3pPr marL="910450" indent="0">
              <a:buNone/>
              <a:defRPr sz="1778" b="1"/>
            </a:lvl3pPr>
            <a:lvl4pPr marL="1365675" indent="0">
              <a:buNone/>
              <a:defRPr sz="1565" b="1"/>
            </a:lvl4pPr>
            <a:lvl5pPr marL="1820900" indent="0">
              <a:buNone/>
              <a:defRPr sz="1565" b="1"/>
            </a:lvl5pPr>
            <a:lvl6pPr marL="2276124" indent="0">
              <a:buNone/>
              <a:defRPr sz="1565" b="1"/>
            </a:lvl6pPr>
            <a:lvl7pPr marL="2731349" indent="0">
              <a:buNone/>
              <a:defRPr sz="1565" b="1"/>
            </a:lvl7pPr>
            <a:lvl8pPr marL="3186574" indent="0">
              <a:buNone/>
              <a:defRPr sz="1565" b="1"/>
            </a:lvl8pPr>
            <a:lvl9pPr marL="3641799" indent="0">
              <a:buNone/>
              <a:defRPr sz="156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7" y="3044828"/>
            <a:ext cx="5658484" cy="5531803"/>
          </a:xfrm>
        </p:spPr>
        <p:txBody>
          <a:bodyPr/>
          <a:lstStyle>
            <a:lvl1pPr>
              <a:defRPr sz="2418"/>
            </a:lvl1pPr>
            <a:lvl2pPr>
              <a:defRPr sz="1991"/>
            </a:lvl2pPr>
            <a:lvl3pPr>
              <a:defRPr sz="1778"/>
            </a:lvl3pPr>
            <a:lvl4pPr>
              <a:defRPr sz="1565"/>
            </a:lvl4pPr>
            <a:lvl5pPr>
              <a:defRPr sz="1565"/>
            </a:lvl5pPr>
            <a:lvl6pPr>
              <a:defRPr sz="1565"/>
            </a:lvl6pPr>
            <a:lvl7pPr>
              <a:defRPr sz="1565"/>
            </a:lvl7pPr>
            <a:lvl8pPr>
              <a:defRPr sz="1565"/>
            </a:lvl8pPr>
            <a:lvl9pPr>
              <a:defRPr sz="156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11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29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9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5" y="382270"/>
            <a:ext cx="4211640" cy="1626870"/>
          </a:xfrm>
        </p:spPr>
        <p:txBody>
          <a:bodyPr anchor="b"/>
          <a:lstStyle>
            <a:lvl1pPr algn="l">
              <a:defRPr sz="1991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1" cy="8194358"/>
          </a:xfrm>
        </p:spPr>
        <p:txBody>
          <a:bodyPr/>
          <a:lstStyle>
            <a:lvl1pPr>
              <a:defRPr sz="3200"/>
            </a:lvl1pPr>
            <a:lvl2pPr>
              <a:defRPr sz="2774"/>
            </a:lvl2pPr>
            <a:lvl3pPr>
              <a:defRPr sz="2418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5" y="2009142"/>
            <a:ext cx="4211640" cy="6567488"/>
          </a:xfrm>
        </p:spPr>
        <p:txBody>
          <a:bodyPr/>
          <a:lstStyle>
            <a:lvl1pPr marL="0" indent="0">
              <a:buNone/>
              <a:defRPr sz="1422"/>
            </a:lvl1pPr>
            <a:lvl2pPr marL="455225" indent="0">
              <a:buNone/>
              <a:defRPr sz="1209"/>
            </a:lvl2pPr>
            <a:lvl3pPr marL="910450" indent="0">
              <a:buNone/>
              <a:defRPr sz="996"/>
            </a:lvl3pPr>
            <a:lvl4pPr marL="1365675" indent="0">
              <a:buNone/>
              <a:defRPr sz="925"/>
            </a:lvl4pPr>
            <a:lvl5pPr marL="1820900" indent="0">
              <a:buNone/>
              <a:defRPr sz="925"/>
            </a:lvl5pPr>
            <a:lvl6pPr marL="2276124" indent="0">
              <a:buNone/>
              <a:defRPr sz="925"/>
            </a:lvl6pPr>
            <a:lvl7pPr marL="2731349" indent="0">
              <a:buNone/>
              <a:defRPr sz="925"/>
            </a:lvl7pPr>
            <a:lvl8pPr marL="3186574" indent="0">
              <a:buNone/>
              <a:defRPr sz="925"/>
            </a:lvl8pPr>
            <a:lvl9pPr marL="3641799" indent="0">
              <a:buNone/>
              <a:defRPr sz="92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84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4" y="6720844"/>
            <a:ext cx="7680960" cy="793433"/>
          </a:xfrm>
        </p:spPr>
        <p:txBody>
          <a:bodyPr anchor="b"/>
          <a:lstStyle>
            <a:lvl1pPr algn="l">
              <a:defRPr sz="1991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4" y="857887"/>
            <a:ext cx="768096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5225" indent="0">
              <a:buNone/>
              <a:defRPr sz="2774"/>
            </a:lvl2pPr>
            <a:lvl3pPr marL="910450" indent="0">
              <a:buNone/>
              <a:defRPr sz="2418"/>
            </a:lvl3pPr>
            <a:lvl4pPr marL="1365675" indent="0">
              <a:buNone/>
              <a:defRPr sz="1991"/>
            </a:lvl4pPr>
            <a:lvl5pPr marL="1820900" indent="0">
              <a:buNone/>
              <a:defRPr sz="1991"/>
            </a:lvl5pPr>
            <a:lvl6pPr marL="2276124" indent="0">
              <a:buNone/>
              <a:defRPr sz="1991"/>
            </a:lvl6pPr>
            <a:lvl7pPr marL="2731349" indent="0">
              <a:buNone/>
              <a:defRPr sz="1991"/>
            </a:lvl7pPr>
            <a:lvl8pPr marL="3186574" indent="0">
              <a:buNone/>
              <a:defRPr sz="1991"/>
            </a:lvl8pPr>
            <a:lvl9pPr marL="3641799" indent="0">
              <a:buNone/>
              <a:defRPr sz="199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4" y="7514279"/>
            <a:ext cx="7680960" cy="1126807"/>
          </a:xfrm>
        </p:spPr>
        <p:txBody>
          <a:bodyPr/>
          <a:lstStyle>
            <a:lvl1pPr marL="0" indent="0">
              <a:buNone/>
              <a:defRPr sz="1422"/>
            </a:lvl1pPr>
            <a:lvl2pPr marL="455225" indent="0">
              <a:buNone/>
              <a:defRPr sz="1209"/>
            </a:lvl2pPr>
            <a:lvl3pPr marL="910450" indent="0">
              <a:buNone/>
              <a:defRPr sz="996"/>
            </a:lvl3pPr>
            <a:lvl4pPr marL="1365675" indent="0">
              <a:buNone/>
              <a:defRPr sz="925"/>
            </a:lvl4pPr>
            <a:lvl5pPr marL="1820900" indent="0">
              <a:buNone/>
              <a:defRPr sz="925"/>
            </a:lvl5pPr>
            <a:lvl6pPr marL="2276124" indent="0">
              <a:buNone/>
              <a:defRPr sz="925"/>
            </a:lvl6pPr>
            <a:lvl7pPr marL="2731349" indent="0">
              <a:buNone/>
              <a:defRPr sz="925"/>
            </a:lvl7pPr>
            <a:lvl8pPr marL="3186574" indent="0">
              <a:buNone/>
              <a:defRPr sz="925"/>
            </a:lvl8pPr>
            <a:lvl9pPr marL="3641799" indent="0">
              <a:buNone/>
              <a:defRPr sz="92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48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1" y="384493"/>
            <a:ext cx="11521441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1" y="2240281"/>
            <a:ext cx="11521441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7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63FA0-5FF9-44DD-8256-F101BA547B6D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2" y="8898897"/>
            <a:ext cx="4053841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1" y="8898897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AAF1E-7386-46E0-9B45-1FD256BCFB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12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0450" rtl="0" eaLnBrk="1" latinLnBrk="0" hangingPunct="1">
        <a:spcBef>
          <a:spcPct val="0"/>
        </a:spcBef>
        <a:buNone/>
        <a:defRPr sz="44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1419" indent="-341419" algn="l" defTabSz="9104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40" indent="-284516" algn="l" defTabSz="910450" rtl="0" eaLnBrk="1" latinLnBrk="0" hangingPunct="1">
        <a:spcBef>
          <a:spcPct val="20000"/>
        </a:spcBef>
        <a:buFont typeface="Arial" pitchFamily="34" charset="0"/>
        <a:buChar char="–"/>
        <a:defRPr sz="2774" kern="1200">
          <a:solidFill>
            <a:schemeClr val="tx1"/>
          </a:solidFill>
          <a:latin typeface="+mn-lt"/>
          <a:ea typeface="+mn-ea"/>
          <a:cs typeface="+mn-cs"/>
        </a:defRPr>
      </a:lvl2pPr>
      <a:lvl3pPr marL="1138062" indent="-227612" algn="l" defTabSz="910450" rtl="0" eaLnBrk="1" latinLnBrk="0" hangingPunct="1">
        <a:spcBef>
          <a:spcPct val="20000"/>
        </a:spcBef>
        <a:buFont typeface="Arial" pitchFamily="34" charset="0"/>
        <a:buChar char="•"/>
        <a:defRPr sz="2418" kern="1200">
          <a:solidFill>
            <a:schemeClr val="tx1"/>
          </a:solidFill>
          <a:latin typeface="+mn-lt"/>
          <a:ea typeface="+mn-ea"/>
          <a:cs typeface="+mn-cs"/>
        </a:defRPr>
      </a:lvl3pPr>
      <a:lvl4pPr marL="1593287" indent="-227612" algn="l" defTabSz="910450" rtl="0" eaLnBrk="1" latinLnBrk="0" hangingPunct="1">
        <a:spcBef>
          <a:spcPct val="20000"/>
        </a:spcBef>
        <a:buFont typeface="Arial" pitchFamily="34" charset="0"/>
        <a:buChar char="–"/>
        <a:defRPr sz="1991" kern="1200">
          <a:solidFill>
            <a:schemeClr val="tx1"/>
          </a:solidFill>
          <a:latin typeface="+mn-lt"/>
          <a:ea typeface="+mn-ea"/>
          <a:cs typeface="+mn-cs"/>
        </a:defRPr>
      </a:lvl4pPr>
      <a:lvl5pPr marL="2048512" indent="-227612" algn="l" defTabSz="910450" rtl="0" eaLnBrk="1" latinLnBrk="0" hangingPunct="1">
        <a:spcBef>
          <a:spcPct val="20000"/>
        </a:spcBef>
        <a:buFont typeface="Arial" pitchFamily="34" charset="0"/>
        <a:buChar char="»"/>
        <a:defRPr sz="1991" kern="1200">
          <a:solidFill>
            <a:schemeClr val="tx1"/>
          </a:solidFill>
          <a:latin typeface="+mn-lt"/>
          <a:ea typeface="+mn-ea"/>
          <a:cs typeface="+mn-cs"/>
        </a:defRPr>
      </a:lvl5pPr>
      <a:lvl6pPr marL="2503737" indent="-227612" algn="l" defTabSz="910450" rtl="0" eaLnBrk="1" latinLnBrk="0" hangingPunct="1">
        <a:spcBef>
          <a:spcPct val="20000"/>
        </a:spcBef>
        <a:buFont typeface="Arial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6pPr>
      <a:lvl7pPr marL="2958962" indent="-227612" algn="l" defTabSz="910450" rtl="0" eaLnBrk="1" latinLnBrk="0" hangingPunct="1">
        <a:spcBef>
          <a:spcPct val="20000"/>
        </a:spcBef>
        <a:buFont typeface="Arial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7pPr>
      <a:lvl8pPr marL="3414187" indent="-227612" algn="l" defTabSz="910450" rtl="0" eaLnBrk="1" latinLnBrk="0" hangingPunct="1">
        <a:spcBef>
          <a:spcPct val="20000"/>
        </a:spcBef>
        <a:buFont typeface="Arial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8pPr>
      <a:lvl9pPr marL="3869412" indent="-227612" algn="l" defTabSz="910450" rtl="0" eaLnBrk="1" latinLnBrk="0" hangingPunct="1">
        <a:spcBef>
          <a:spcPct val="20000"/>
        </a:spcBef>
        <a:buFont typeface="Arial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1pPr>
      <a:lvl2pPr marL="455225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910450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3pPr>
      <a:lvl4pPr marL="1365675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4pPr>
      <a:lvl5pPr marL="1820900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5pPr>
      <a:lvl6pPr marL="2276124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6pPr>
      <a:lvl7pPr marL="2731349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7pPr>
      <a:lvl8pPr marL="3186574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8pPr>
      <a:lvl9pPr marL="3641799" algn="l" defTabSz="910450" rtl="0" eaLnBrk="1" latinLnBrk="0" hangingPunct="1">
        <a:defRPr sz="17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668996" y="471763"/>
            <a:ext cx="2877992" cy="215444"/>
          </a:xfrm>
          <a:prstGeom prst="rect">
            <a:avLst/>
          </a:prstGeom>
          <a:solidFill>
            <a:srgbClr val="518F9E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i="1" dirty="0">
                <a:solidFill>
                  <a:schemeClr val="bg1"/>
                </a:solidFill>
                <a:latin typeface="Rubik Medium" pitchFamily="2" charset="-79"/>
                <a:cs typeface="Rubik Medium" pitchFamily="2" charset="-79"/>
              </a:rPr>
              <a:t>DIRECTEUR GÉNÉRAL </a:t>
            </a:r>
            <a:r>
              <a:rPr lang="fr-FR" sz="800" dirty="0">
                <a:solidFill>
                  <a:schemeClr val="bg1"/>
                </a:solidFill>
                <a:latin typeface="Rubik Medium" pitchFamily="2" charset="-79"/>
                <a:cs typeface="Rubik Medium" pitchFamily="2" charset="-79"/>
              </a:rPr>
              <a:t>– Bastien GHYS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668996" y="32282"/>
            <a:ext cx="2877992" cy="2154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800" i="1" dirty="0">
                <a:solidFill>
                  <a:schemeClr val="bg1"/>
                </a:solidFill>
                <a:latin typeface="Rubik Medium" pitchFamily="2" charset="-79"/>
                <a:cs typeface="Rubik Medium" pitchFamily="2" charset="-79"/>
              </a:rPr>
              <a:t>ADMINISTRATEUR  GÉNÉRAL </a:t>
            </a:r>
            <a:r>
              <a:rPr lang="fr-FR" sz="800" dirty="0">
                <a:solidFill>
                  <a:schemeClr val="bg1"/>
                </a:solidFill>
                <a:latin typeface="Rubik Medium" pitchFamily="2" charset="-79"/>
                <a:cs typeface="Rubik Medium" pitchFamily="2" charset="-79"/>
              </a:rPr>
              <a:t>– Dr Gérard MICK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85983" y="38226"/>
            <a:ext cx="2150829" cy="24622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chemeClr val="accent5"/>
                </a:solidFill>
                <a:latin typeface="Rubik Medium" pitchFamily="2" charset="-79"/>
                <a:cs typeface="Rubik Medium" pitchFamily="2" charset="-79"/>
              </a:rPr>
              <a:t>PÔLE DIRECTION GÉNÉRALE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7985983" y="307969"/>
            <a:ext cx="2150829" cy="136960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ASSISTANTE DE DIRECTION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Nathalie VUILLARD</a:t>
            </a:r>
          </a:p>
          <a:p>
            <a:endParaRPr lang="fr-FR" sz="200" u="sng" dirty="0">
              <a:solidFill>
                <a:schemeClr val="accent5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CHARGÉE DE MISSION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Mathilde VIGNA</a:t>
            </a:r>
          </a:p>
          <a:p>
            <a:endParaRPr lang="fr-FR" sz="200" u="sng" dirty="0">
              <a:solidFill>
                <a:schemeClr val="accent5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COORDINATRICE PTSM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Delphine MARTINO</a:t>
            </a:r>
          </a:p>
          <a:p>
            <a:endParaRPr lang="fr-FR" sz="20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CHARGÉE DE PROJET APPUI PTSM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Julie REYNIER</a:t>
            </a:r>
          </a:p>
          <a:p>
            <a:endParaRPr lang="fr-FR" sz="20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CHARGÉE D’APPUI OUTILS NUMERIQUES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Delphine VASIC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267" y="1736780"/>
            <a:ext cx="3332671" cy="352800"/>
          </a:xfrm>
          <a:prstGeom prst="rect">
            <a:avLst/>
          </a:prstGeom>
          <a:noFill/>
          <a:ln>
            <a:solidFill>
              <a:srgbClr val="518F9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518F9E"/>
                </a:solidFill>
                <a:latin typeface="Rubik Medium" pitchFamily="2" charset="-79"/>
                <a:cs typeface="Rubik Medium" pitchFamily="2" charset="-79"/>
              </a:rPr>
              <a:t>PÔLE SANTÉ DE L’ENFANT</a:t>
            </a: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39CAC3E9-6235-FDF1-7504-454EFD70D371}"/>
              </a:ext>
            </a:extLst>
          </p:cNvPr>
          <p:cNvGrpSpPr/>
          <p:nvPr/>
        </p:nvGrpSpPr>
        <p:grpSpPr>
          <a:xfrm>
            <a:off x="164993" y="8175364"/>
            <a:ext cx="3295062" cy="1176797"/>
            <a:chOff x="164993" y="7857467"/>
            <a:chExt cx="3295062" cy="1130558"/>
          </a:xfrm>
        </p:grpSpPr>
        <p:sp>
          <p:nvSpPr>
            <p:cNvPr id="15" name="ZoneTexte 14"/>
            <p:cNvSpPr txBox="1"/>
            <p:nvPr/>
          </p:nvSpPr>
          <p:spPr>
            <a:xfrm>
              <a:off x="164993" y="7857467"/>
              <a:ext cx="3295062" cy="1130558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rgbClr val="7030A0"/>
                  </a:solidFill>
                  <a:latin typeface="Rubik Medium" pitchFamily="2" charset="-79"/>
                  <a:cs typeface="Rubik Medium" pitchFamily="2" charset="-79"/>
                </a:rPr>
                <a:t>PROMÉTHÉE</a:t>
              </a:r>
              <a:endParaRPr lang="fr-FR" sz="900" dirty="0">
                <a:solidFill>
                  <a:srgbClr val="7030A0"/>
                </a:solidFill>
                <a:latin typeface="Rubik Medium" pitchFamily="2" charset="-79"/>
                <a:cs typeface="Rubik Medium" pitchFamily="2" charset="-79"/>
              </a:endParaRPr>
            </a:p>
            <a:p>
              <a:endParaRPr lang="fr-FR" sz="747" b="1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7030A0"/>
                  </a:solidFill>
                  <a:latin typeface="Rubik" pitchFamily="2" charset="-79"/>
                  <a:cs typeface="Rubik" pitchFamily="2" charset="-79"/>
                </a:rPr>
                <a:t>DIRECTEUR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Robin CAILLER</a:t>
              </a:r>
            </a:p>
            <a:p>
              <a:endParaRPr lang="fr-FR" sz="400" dirty="0">
                <a:latin typeface="Rubik" pitchFamily="2" charset="-79"/>
                <a:cs typeface="Rubik" pitchFamily="2" charset="-79"/>
              </a:endParaRPr>
            </a:p>
            <a:p>
              <a:endParaRPr lang="fr-FR" sz="40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7030A0"/>
                  </a:solidFill>
                  <a:latin typeface="Rubik" pitchFamily="2" charset="-79"/>
                  <a:cs typeface="Rubik" pitchFamily="2" charset="-79"/>
                </a:rPr>
                <a:t>ÉQUIPE DE PRÉVENTION</a:t>
              </a:r>
              <a:endParaRPr lang="fr-FR" sz="75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Léo CALZETTA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Léa MARTIN 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Julie REYNIER</a:t>
              </a:r>
            </a:p>
          </p:txBody>
        </p:sp>
        <p:pic>
          <p:nvPicPr>
            <p:cNvPr id="92" name="Image 9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5187" y="7901944"/>
              <a:ext cx="1197007" cy="388856"/>
            </a:xfrm>
            <a:prstGeom prst="rect">
              <a:avLst/>
            </a:prstGeom>
          </p:spPr>
        </p:pic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7A0525D0-BABF-48BF-9602-D9A987B923CC}"/>
              </a:ext>
            </a:extLst>
          </p:cNvPr>
          <p:cNvGrpSpPr/>
          <p:nvPr/>
        </p:nvGrpSpPr>
        <p:grpSpPr>
          <a:xfrm>
            <a:off x="4012145" y="7791353"/>
            <a:ext cx="1805722" cy="1409745"/>
            <a:chOff x="5625630" y="7832652"/>
            <a:chExt cx="2383706" cy="1004036"/>
          </a:xfrm>
        </p:grpSpPr>
        <p:sp>
          <p:nvSpPr>
            <p:cNvPr id="19" name="ZoneTexte 18"/>
            <p:cNvSpPr txBox="1"/>
            <p:nvPr/>
          </p:nvSpPr>
          <p:spPr>
            <a:xfrm>
              <a:off x="5625630" y="7832652"/>
              <a:ext cx="2383706" cy="1004036"/>
            </a:xfrm>
            <a:prstGeom prst="rect">
              <a:avLst/>
            </a:prstGeom>
            <a:noFill/>
            <a:ln>
              <a:solidFill>
                <a:srgbClr val="518F9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rgbClr val="518F9E"/>
                  </a:solidFill>
                  <a:latin typeface="Rubik Medium" pitchFamily="2" charset="-79"/>
                  <a:cs typeface="Rubik Medium" pitchFamily="2" charset="-79"/>
                </a:rPr>
                <a:t>APIC</a:t>
              </a:r>
              <a:endParaRPr lang="fr-FR" sz="427" dirty="0">
                <a:solidFill>
                  <a:srgbClr val="518F9E"/>
                </a:solidFill>
                <a:latin typeface="Rubik Medium" pitchFamily="2" charset="-79"/>
                <a:cs typeface="Rubik Medium" pitchFamily="2" charset="-79"/>
              </a:endParaRPr>
            </a:p>
            <a:p>
              <a:endParaRPr lang="fr-FR" sz="711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DIRECTEUR </a:t>
              </a:r>
            </a:p>
            <a:p>
              <a:endParaRPr lang="fr-FR" sz="400" dirty="0">
                <a:latin typeface="Rubik" pitchFamily="2" charset="-79"/>
                <a:cs typeface="Rubik" pitchFamily="2" charset="-79"/>
              </a:endParaRPr>
            </a:p>
            <a:p>
              <a:endParaRPr lang="fr-FR" sz="40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SECRÉTARIAT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Florence LEMAHIEU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Camille SENEZ</a:t>
              </a:r>
            </a:p>
            <a:p>
              <a:endParaRPr lang="fr-FR" sz="400" dirty="0">
                <a:latin typeface="Rubik" pitchFamily="2" charset="-79"/>
                <a:cs typeface="Rubik" pitchFamily="2" charset="-79"/>
              </a:endParaRPr>
            </a:p>
            <a:p>
              <a:endParaRPr lang="fr-FR" sz="40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PSYCHOLOGUES COORDINATRICES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Valérie PILOTI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Audrey RIGAUX</a:t>
              </a:r>
            </a:p>
          </p:txBody>
        </p:sp>
        <p:pic>
          <p:nvPicPr>
            <p:cNvPr id="95" name="Image 9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61706" y="7899736"/>
              <a:ext cx="653137" cy="351730"/>
            </a:xfrm>
            <a:prstGeom prst="rect">
              <a:avLst/>
            </a:prstGeom>
          </p:spPr>
        </p:pic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55FEA486-7B88-2750-5062-1B74AD2ACB01}"/>
              </a:ext>
            </a:extLst>
          </p:cNvPr>
          <p:cNvGrpSpPr/>
          <p:nvPr/>
        </p:nvGrpSpPr>
        <p:grpSpPr>
          <a:xfrm>
            <a:off x="1687043" y="2122718"/>
            <a:ext cx="1693288" cy="5439951"/>
            <a:chOff x="2666789" y="2015975"/>
            <a:chExt cx="2344565" cy="7037814"/>
          </a:xfrm>
        </p:grpSpPr>
        <p:sp>
          <p:nvSpPr>
            <p:cNvPr id="14" name="ZoneTexte 13"/>
            <p:cNvSpPr txBox="1"/>
            <p:nvPr/>
          </p:nvSpPr>
          <p:spPr>
            <a:xfrm>
              <a:off x="2666789" y="2015975"/>
              <a:ext cx="2344565" cy="7037814"/>
            </a:xfrm>
            <a:prstGeom prst="rect">
              <a:avLst/>
            </a:prstGeom>
            <a:noFill/>
            <a:ln>
              <a:solidFill>
                <a:srgbClr val="518F9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rgbClr val="518F9E"/>
                  </a:solidFill>
                  <a:latin typeface="Rubik Medium" pitchFamily="2" charset="-79"/>
                  <a:cs typeface="Rubik Medium" pitchFamily="2" charset="-79"/>
                </a:rPr>
                <a:t>ANAIS – PCO - PREMS</a:t>
              </a:r>
            </a:p>
            <a:p>
              <a:endParaRPr lang="fr-FR" sz="750" u="sng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ÉQUIPE DE DIRECTION</a:t>
              </a:r>
              <a:endParaRPr lang="fr-FR" sz="750" dirty="0">
                <a:latin typeface="Rubik Medium" panose="00000600000000000000" pitchFamily="2" charset="-79"/>
                <a:cs typeface="Rubik Medium" panose="00000600000000000000" pitchFamily="2" charset="-79"/>
              </a:endParaRP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Directrice</a:t>
              </a:r>
            </a:p>
            <a:p>
              <a:r>
                <a:rPr lang="fr-FR" sz="750" dirty="0">
                  <a:latin typeface="Rubik "/>
                  <a:cs typeface="Rubik Medium" panose="00000600000000000000"/>
                </a:rPr>
                <a:t>Adeline GONZALEZ</a:t>
              </a:r>
            </a:p>
            <a:p>
              <a:endParaRPr lang="fr-FR" sz="750" dirty="0">
                <a:latin typeface="Rubik "/>
                <a:cs typeface="Rubik Medium" panose="00000600000000000000"/>
              </a:endParaRP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Adjointe de Direction </a:t>
              </a:r>
            </a:p>
            <a:p>
              <a:r>
                <a:rPr lang="fr-FR" sz="750" dirty="0">
                  <a:latin typeface="Rubik "/>
                  <a:cs typeface="Rubik Medium" panose="00000600000000000000"/>
                </a:rPr>
                <a:t>Julia LOPEZ</a:t>
              </a:r>
            </a:p>
            <a:p>
              <a:endParaRPr lang="fr-FR" sz="750" u="sng" dirty="0">
                <a:solidFill>
                  <a:schemeClr val="accent4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Assistante de direction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Julie CARIOT</a:t>
              </a:r>
            </a:p>
            <a:p>
              <a:endParaRPr lang="fr-FR" sz="750" u="sng" dirty="0">
                <a:solidFill>
                  <a:schemeClr val="accent4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SECRÉTARIAT</a:t>
              </a:r>
              <a:r>
                <a:rPr lang="fr-FR" sz="750" dirty="0">
                  <a:latin typeface="Rubik" pitchFamily="2" charset="-79"/>
                  <a:cs typeface="Rubik" pitchFamily="2" charset="-79"/>
                </a:rPr>
                <a:t> 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Lucie TELLIER</a:t>
              </a:r>
            </a:p>
            <a:p>
              <a:endParaRPr lang="fr-FR" sz="75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PÔLE ACCUEIL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Assistantes de coordination</a:t>
              </a:r>
            </a:p>
            <a:p>
              <a:r>
                <a:rPr lang="fr-FR" sz="750" dirty="0">
                  <a:latin typeface="Rubik "/>
                  <a:cs typeface="Rubik Medium" panose="00000600000000000000" pitchFamily="2" charset="-79"/>
                </a:rPr>
                <a:t>Marion BIGILLON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Florence BODA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Emilie BRANQUART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Laura MEGNE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Céline WAGER</a:t>
              </a:r>
            </a:p>
            <a:p>
              <a:endParaRPr lang="fr-FR" sz="750" u="sng" dirty="0">
                <a:solidFill>
                  <a:schemeClr val="accent4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ÉQUIPE DE COORDINATION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Médecins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Dr Mariwenn BINOIST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Dr Maud GERIN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Dr Sébastien GUYOT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Dr Marie-Ange N’GUYEN</a:t>
              </a:r>
            </a:p>
            <a:p>
              <a:r>
                <a:rPr lang="fr-FR" sz="750" dirty="0">
                  <a:latin typeface="Rubik" panose="00000500000000000000" pitchFamily="2" charset="-79"/>
                  <a:cs typeface="Rubik" panose="00000500000000000000" pitchFamily="2" charset="-79"/>
                </a:rPr>
                <a:t>Dr Claire PAYEN-GIRARD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Neuropsychologues</a:t>
              </a:r>
            </a:p>
            <a:p>
              <a:r>
                <a:rPr lang="fr-FR" sz="750" dirty="0">
                  <a:latin typeface="Rubik "/>
                  <a:cs typeface="Rubik" pitchFamily="2" charset="-79"/>
                </a:rPr>
                <a:t>Ekaterina KOSHEVA</a:t>
              </a:r>
            </a:p>
            <a:p>
              <a:r>
                <a:rPr lang="fr-FR" sz="750" dirty="0">
                  <a:latin typeface="Rubik "/>
                  <a:cs typeface="Rubik" pitchFamily="2" charset="-79"/>
                </a:rPr>
                <a:t>Ilona KUIPERS </a:t>
              </a:r>
            </a:p>
            <a:p>
              <a:r>
                <a:rPr lang="fr-FR" sz="750" dirty="0">
                  <a:latin typeface="Rubik "/>
                  <a:cs typeface="Rubik" pitchFamily="2" charset="-79"/>
                </a:rPr>
                <a:t>Mathilde MARQUEZ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Psychomotricienne</a:t>
              </a:r>
            </a:p>
            <a:p>
              <a:r>
                <a:rPr lang="fr-FR" sz="750" dirty="0">
                  <a:latin typeface="Rubik "/>
                  <a:cs typeface="Rubik" pitchFamily="2" charset="-79"/>
                </a:rPr>
                <a:t>Fanny GOUREAU</a:t>
              </a:r>
            </a:p>
            <a:p>
              <a:r>
                <a:rPr lang="fr-FR" sz="750" dirty="0">
                  <a:latin typeface="Rubik "/>
                  <a:cs typeface="Rubik" pitchFamily="2" charset="-79"/>
                </a:rPr>
                <a:t>Margot SCARINGELLA</a:t>
              </a:r>
            </a:p>
            <a:p>
              <a:endParaRPr lang="fr-FR" sz="750" dirty="0">
                <a:latin typeface="Rubik" panose="00000500000000000000" pitchFamily="2" charset="-79"/>
                <a:cs typeface="Rubik" panose="00000500000000000000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ÉQUIPE OVE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Éducatrices spécialisées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Stéphanie GOBIN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Nolwenn PERIERCAMBY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Assistante sociale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Fabienne AYMARD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Psychologue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Eléonore BRANCOURT</a:t>
              </a:r>
            </a:p>
          </p:txBody>
        </p:sp>
        <p:pic>
          <p:nvPicPr>
            <p:cNvPr id="113" name="Image 1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291550" y="2260518"/>
              <a:ext cx="645380" cy="278570"/>
            </a:xfrm>
            <a:prstGeom prst="rect">
              <a:avLst/>
            </a:prstGeom>
          </p:spPr>
        </p:pic>
      </p:grpSp>
      <p:sp>
        <p:nvSpPr>
          <p:cNvPr id="47" name="ZoneTexte 46">
            <a:extLst>
              <a:ext uri="{FF2B5EF4-FFF2-40B4-BE49-F238E27FC236}">
                <a16:creationId xmlns:a16="http://schemas.microsoft.com/office/drawing/2014/main" id="{5746991C-38F5-45E1-9A11-087FDDA1E73C}"/>
              </a:ext>
            </a:extLst>
          </p:cNvPr>
          <p:cNvSpPr txBox="1"/>
          <p:nvPr/>
        </p:nvSpPr>
        <p:spPr>
          <a:xfrm>
            <a:off x="10274869" y="296471"/>
            <a:ext cx="2479463" cy="136960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DIRECTRICE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Sandrine DUPRÉ</a:t>
            </a:r>
          </a:p>
          <a:p>
            <a:endParaRPr lang="fr-FR" sz="200" u="sng" dirty="0">
              <a:solidFill>
                <a:schemeClr val="accent5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RESPONSABLE COMPTABLE ET FINANCIER 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Sébastien GALLOT</a:t>
            </a:r>
          </a:p>
          <a:p>
            <a:endParaRPr lang="fr-FR" sz="200" u="sng" dirty="0">
              <a:solidFill>
                <a:schemeClr val="accent5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RESPONSABLE  RH / REFERENTE HANDICAP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Johanna FEDELE</a:t>
            </a:r>
          </a:p>
          <a:p>
            <a:endParaRPr lang="fr-FR" sz="200" u="sng" dirty="0">
              <a:solidFill>
                <a:schemeClr val="accent5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RESPONSABLE INFORMATIQUE ET LOGISTIQUE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Vincent FOUQUE</a:t>
            </a:r>
          </a:p>
          <a:p>
            <a:endParaRPr lang="fr-FR" sz="200" u="sng" dirty="0">
              <a:solidFill>
                <a:schemeClr val="accent5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5"/>
                </a:solidFill>
                <a:latin typeface="Rubik" pitchFamily="2" charset="-79"/>
                <a:cs typeface="Rubik" pitchFamily="2" charset="-79"/>
              </a:rPr>
              <a:t>CHARGÉE DE FORMATION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Nathalie VUILLARD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2A9E4F65-862F-4811-A1E3-2EA6D9EE453F}"/>
              </a:ext>
            </a:extLst>
          </p:cNvPr>
          <p:cNvSpPr txBox="1"/>
          <p:nvPr/>
        </p:nvSpPr>
        <p:spPr>
          <a:xfrm>
            <a:off x="10274870" y="30035"/>
            <a:ext cx="2479462" cy="24622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chemeClr val="accent5"/>
                </a:solidFill>
                <a:latin typeface="Rubik Medium" pitchFamily="2" charset="-79"/>
                <a:cs typeface="Rubik Medium" pitchFamily="2" charset="-79"/>
              </a:rPr>
              <a:t>PÔLE RESSOURCES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AD0D42F5-D064-9516-55F3-C09F91D5B9EB}"/>
              </a:ext>
            </a:extLst>
          </p:cNvPr>
          <p:cNvSpPr txBox="1"/>
          <p:nvPr/>
        </p:nvSpPr>
        <p:spPr>
          <a:xfrm>
            <a:off x="4012145" y="7518935"/>
            <a:ext cx="1805723" cy="246221"/>
          </a:xfrm>
          <a:prstGeom prst="rect">
            <a:avLst/>
          </a:prstGeom>
          <a:noFill/>
          <a:ln>
            <a:solidFill>
              <a:srgbClr val="518F9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518F9E"/>
                </a:solidFill>
                <a:latin typeface="Rubik Medium" pitchFamily="2" charset="-79"/>
                <a:cs typeface="Rubik Medium" pitchFamily="2" charset="-79"/>
              </a:rPr>
              <a:t>PARCOURS SPÉCIFIQUES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965663F9-1963-0C76-E1CC-28BC7402E6FA}"/>
              </a:ext>
            </a:extLst>
          </p:cNvPr>
          <p:cNvSpPr txBox="1"/>
          <p:nvPr/>
        </p:nvSpPr>
        <p:spPr>
          <a:xfrm>
            <a:off x="164993" y="7888610"/>
            <a:ext cx="3295062" cy="24622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7030A0"/>
                </a:solidFill>
                <a:latin typeface="Rubik Medium" pitchFamily="2" charset="-79"/>
                <a:cs typeface="Rubik Medium" pitchFamily="2" charset="-79"/>
              </a:rPr>
              <a:t>PÔLE PROMOTION DE LA </a:t>
            </a:r>
            <a:r>
              <a:rPr lang="fr-FR" sz="1000">
                <a:solidFill>
                  <a:srgbClr val="7030A0"/>
                </a:solidFill>
                <a:latin typeface="Rubik Medium" pitchFamily="2" charset="-79"/>
                <a:cs typeface="Rubik Medium" pitchFamily="2" charset="-79"/>
              </a:rPr>
              <a:t>SANTÉ HÉPATIQUE</a:t>
            </a:r>
            <a:endParaRPr lang="fr-FR" sz="1000" dirty="0">
              <a:solidFill>
                <a:srgbClr val="7030A0"/>
              </a:solidFill>
              <a:latin typeface="Rubik Medium" pitchFamily="2" charset="-79"/>
              <a:cs typeface="Rubik Medium" pitchFamily="2" charset="-79"/>
            </a:endParaRPr>
          </a:p>
        </p:txBody>
      </p: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0463CC11-C872-7A73-3311-389B0F4E58DD}"/>
              </a:ext>
            </a:extLst>
          </p:cNvPr>
          <p:cNvGrpSpPr/>
          <p:nvPr/>
        </p:nvGrpSpPr>
        <p:grpSpPr>
          <a:xfrm>
            <a:off x="62225" y="5358169"/>
            <a:ext cx="1590504" cy="2405963"/>
            <a:chOff x="166352" y="5195160"/>
            <a:chExt cx="1585074" cy="2405963"/>
          </a:xfrm>
        </p:grpSpPr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E9820949-9C5A-8B45-BA7B-1575984D7BF6}"/>
                </a:ext>
              </a:extLst>
            </p:cNvPr>
            <p:cNvSpPr txBox="1"/>
            <p:nvPr/>
          </p:nvSpPr>
          <p:spPr>
            <a:xfrm>
              <a:off x="166352" y="5491186"/>
              <a:ext cx="1585074" cy="2109937"/>
            </a:xfrm>
            <a:custGeom>
              <a:avLst/>
              <a:gdLst>
                <a:gd name="connsiteX0" fmla="*/ 0 w 4237424"/>
                <a:gd name="connsiteY0" fmla="*/ 0 h 1661993"/>
                <a:gd name="connsiteX1" fmla="*/ 4237424 w 4237424"/>
                <a:gd name="connsiteY1" fmla="*/ 0 h 1661993"/>
                <a:gd name="connsiteX2" fmla="*/ 4237424 w 4237424"/>
                <a:gd name="connsiteY2" fmla="*/ 1661993 h 1661993"/>
                <a:gd name="connsiteX3" fmla="*/ 0 w 4237424"/>
                <a:gd name="connsiteY3" fmla="*/ 1661993 h 1661993"/>
                <a:gd name="connsiteX4" fmla="*/ 0 w 4237424"/>
                <a:gd name="connsiteY4" fmla="*/ 0 h 1661993"/>
                <a:gd name="connsiteX0" fmla="*/ 0 w 4237424"/>
                <a:gd name="connsiteY0" fmla="*/ 0 h 1661993"/>
                <a:gd name="connsiteX1" fmla="*/ 4237424 w 4237424"/>
                <a:gd name="connsiteY1" fmla="*/ 0 h 1661993"/>
                <a:gd name="connsiteX2" fmla="*/ 4237424 w 4237424"/>
                <a:gd name="connsiteY2" fmla="*/ 1661993 h 1661993"/>
                <a:gd name="connsiteX3" fmla="*/ 0 w 4237424"/>
                <a:gd name="connsiteY3" fmla="*/ 1661993 h 1661993"/>
                <a:gd name="connsiteX4" fmla="*/ 0 w 4237424"/>
                <a:gd name="connsiteY4" fmla="*/ 0 h 1661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37424" h="1661993">
                  <a:moveTo>
                    <a:pt x="0" y="0"/>
                  </a:moveTo>
                  <a:lnTo>
                    <a:pt x="4237424" y="0"/>
                  </a:lnTo>
                  <a:lnTo>
                    <a:pt x="4237424" y="1661993"/>
                  </a:lnTo>
                  <a:lnTo>
                    <a:pt x="0" y="166199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518F9E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000" dirty="0">
                  <a:solidFill>
                    <a:srgbClr val="518F9E"/>
                  </a:solidFill>
                  <a:latin typeface="Rubik Medium" pitchFamily="2" charset="-79"/>
                  <a:cs typeface="Rubik Medium" pitchFamily="2" charset="-79"/>
                </a:rPr>
                <a:t>NAÎTRE ET DEVENIR</a:t>
              </a:r>
            </a:p>
            <a:p>
              <a:endParaRPr lang="fr-FR" sz="711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DIRECTRICE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Aurélie PION</a:t>
              </a:r>
            </a:p>
            <a:p>
              <a:endParaRPr lang="fr-FR" sz="75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MÉDECIN COORDINATEUR</a:t>
              </a:r>
            </a:p>
            <a:p>
              <a:endParaRPr lang="fr-FR" sz="40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endParaRPr lang="fr-FR" sz="75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SECRÉTARIAT</a:t>
              </a:r>
              <a:r>
                <a:rPr lang="fr-FR" sz="750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 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Aurélie CHAPELIER</a:t>
              </a:r>
            </a:p>
            <a:p>
              <a:endParaRPr lang="fr-FR" sz="75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PSYCHOLOGUES</a:t>
              </a:r>
              <a:r>
                <a:rPr lang="fr-FR" sz="750" u="sng" dirty="0">
                  <a:latin typeface="Rubik" pitchFamily="2" charset="-79"/>
                  <a:cs typeface="Rubik" pitchFamily="2" charset="-79"/>
                </a:rPr>
                <a:t> </a:t>
              </a:r>
              <a:r>
                <a:rPr lang="fr-FR" sz="750" dirty="0">
                  <a:latin typeface="Rubik" pitchFamily="2" charset="-79"/>
                  <a:cs typeface="Rubik" pitchFamily="2" charset="-79"/>
                </a:rPr>
                <a:t> 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Grégory JOCTEUR-MONROZIER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Manon JOUD</a:t>
              </a:r>
              <a:endParaRPr lang="fr-FR" sz="40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endParaRPr lang="fr-FR" sz="75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NEUROPSYCHOLOGUE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Mathilde MARQUEZ  </a:t>
              </a:r>
            </a:p>
          </p:txBody>
        </p:sp>
        <p:pic>
          <p:nvPicPr>
            <p:cNvPr id="64" name="Image 63">
              <a:extLst>
                <a:ext uri="{FF2B5EF4-FFF2-40B4-BE49-F238E27FC236}">
                  <a16:creationId xmlns:a16="http://schemas.microsoft.com/office/drawing/2014/main" id="{77431D90-3EEF-6E9E-8B9E-283F7BDFB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0690" y="5195160"/>
              <a:ext cx="793251" cy="560794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C0AB5512-5CAE-DE8A-6C91-2FDC1523D41C}"/>
              </a:ext>
            </a:extLst>
          </p:cNvPr>
          <p:cNvGrpSpPr/>
          <p:nvPr/>
        </p:nvGrpSpPr>
        <p:grpSpPr>
          <a:xfrm>
            <a:off x="49157" y="2122719"/>
            <a:ext cx="1595984" cy="3354765"/>
            <a:chOff x="296993" y="3097836"/>
            <a:chExt cx="1672905" cy="3509772"/>
          </a:xfrm>
        </p:grpSpPr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15D4819-8C8E-F1BD-A847-22984D84DE42}"/>
                </a:ext>
              </a:extLst>
            </p:cNvPr>
            <p:cNvSpPr txBox="1"/>
            <p:nvPr/>
          </p:nvSpPr>
          <p:spPr>
            <a:xfrm>
              <a:off x="296993" y="3097836"/>
              <a:ext cx="1672905" cy="3509772"/>
            </a:xfrm>
            <a:prstGeom prst="rect">
              <a:avLst/>
            </a:prstGeom>
            <a:noFill/>
            <a:ln>
              <a:solidFill>
                <a:srgbClr val="518F9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rgbClr val="518F9E"/>
                  </a:solidFill>
                  <a:latin typeface="Rubik Medium" pitchFamily="2" charset="-79"/>
                  <a:cs typeface="Rubik Medium" pitchFamily="2" charset="-79"/>
                </a:rPr>
                <a:t>RéPPOP 38 </a:t>
              </a:r>
            </a:p>
            <a:p>
              <a:endParaRPr lang="fr-FR" sz="700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DIRECTRICE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Directrice</a:t>
              </a:r>
            </a:p>
            <a:p>
              <a:r>
                <a:rPr lang="fr-FR" sz="750" dirty="0">
                  <a:latin typeface="Rubik "/>
                  <a:cs typeface="Rubik Medium" panose="00000600000000000000"/>
                </a:rPr>
                <a:t>Adeline GONZALEZ</a:t>
              </a:r>
            </a:p>
            <a:p>
              <a:endParaRPr lang="fr-FR" sz="750" dirty="0">
                <a:latin typeface="Rubik "/>
                <a:cs typeface="Rubik Medium" panose="00000600000000000000"/>
              </a:endParaRP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Adjointe de Direction </a:t>
              </a:r>
            </a:p>
            <a:p>
              <a:r>
                <a:rPr lang="fr-FR" sz="750" dirty="0">
                  <a:latin typeface="Rubik "/>
                  <a:cs typeface="Rubik Medium" panose="00000600000000000000"/>
                </a:rPr>
                <a:t>Julia LOPEZ</a:t>
              </a:r>
            </a:p>
            <a:p>
              <a:endParaRPr lang="fr-FR" sz="750" u="sng" dirty="0">
                <a:solidFill>
                  <a:srgbClr val="518F9E"/>
                </a:solidFill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PÔLE ACCUEIL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Emmanuelle DUMENIL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Céline MIRGUET </a:t>
              </a:r>
            </a:p>
            <a:p>
              <a:endParaRPr lang="fr-FR" sz="750" b="1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ÉQUIPE DE COORDINATION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Médecin</a:t>
              </a:r>
            </a:p>
            <a:p>
              <a:r>
                <a:rPr lang="fr-FR" sz="750" dirty="0">
                  <a:latin typeface="Rubik "/>
                  <a:cs typeface="Rubik Medium" panose="00000600000000000000" pitchFamily="2" charset="-79"/>
                </a:rPr>
                <a:t>Amandine DISERBO</a:t>
              </a:r>
            </a:p>
            <a:p>
              <a:endParaRPr lang="fr-FR" sz="750" dirty="0">
                <a:latin typeface="Rubik Medium" panose="00000600000000000000" pitchFamily="2" charset="-79"/>
                <a:cs typeface="Rubik Medium" panose="00000600000000000000" pitchFamily="2" charset="-79"/>
              </a:endParaRP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Psychologue</a:t>
              </a:r>
            </a:p>
            <a:p>
              <a:endParaRPr lang="fr-FR" sz="750" dirty="0">
                <a:latin typeface="Rubik "/>
                <a:cs typeface="Rubik Medium" panose="00000600000000000000" pitchFamily="2" charset="-79"/>
              </a:endParaRPr>
            </a:p>
            <a:p>
              <a:endParaRPr lang="fr-FR" sz="750" dirty="0">
                <a:latin typeface="Rubik Medium" panose="00000600000000000000" pitchFamily="2" charset="-79"/>
                <a:cs typeface="Rubik Medium" panose="00000600000000000000" pitchFamily="2" charset="-79"/>
              </a:endParaRP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Référentes de parcours 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Aurélia DAVID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Laure FAYEN 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Anaïs LAVIGNE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Marianne PERRON</a:t>
              </a:r>
            </a:p>
            <a:p>
              <a:endParaRPr lang="fr-FR" sz="75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COORDINATRICE APA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Anaïs LAVIGNE</a:t>
              </a:r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1F840B37-A5BC-169A-E897-1E5B5FE21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0335" y="3179808"/>
              <a:ext cx="594663" cy="320203"/>
            </a:xfrm>
            <a:prstGeom prst="rect">
              <a:avLst/>
            </a:prstGeom>
          </p:spPr>
        </p:pic>
      </p:grpSp>
      <p:cxnSp>
        <p:nvCxnSpPr>
          <p:cNvPr id="5" name="Connecteur : en angle 4">
            <a:extLst>
              <a:ext uri="{FF2B5EF4-FFF2-40B4-BE49-F238E27FC236}">
                <a16:creationId xmlns:a16="http://schemas.microsoft.com/office/drawing/2014/main" id="{7775A508-36B3-3893-7E3C-456FAC3A14C6}"/>
              </a:ext>
            </a:extLst>
          </p:cNvPr>
          <p:cNvCxnSpPr>
            <a:cxnSpLocks/>
            <a:endCxn id="11" idx="0"/>
          </p:cNvCxnSpPr>
          <p:nvPr/>
        </p:nvCxnSpPr>
        <p:spPr>
          <a:xfrm rot="10800000" flipV="1">
            <a:off x="1713603" y="1704786"/>
            <a:ext cx="3394388" cy="319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 : en angle 26">
            <a:extLst>
              <a:ext uri="{FF2B5EF4-FFF2-40B4-BE49-F238E27FC236}">
                <a16:creationId xmlns:a16="http://schemas.microsoft.com/office/drawing/2014/main" id="{B2307A87-EBB6-53B4-198F-BDF21739032E}"/>
              </a:ext>
            </a:extLst>
          </p:cNvPr>
          <p:cNvCxnSpPr>
            <a:cxnSpLocks/>
          </p:cNvCxnSpPr>
          <p:nvPr/>
        </p:nvCxnSpPr>
        <p:spPr>
          <a:xfrm rot="5400000">
            <a:off x="-223742" y="4225949"/>
            <a:ext cx="5754746" cy="1589670"/>
          </a:xfrm>
          <a:prstGeom prst="bentConnector3">
            <a:avLst>
              <a:gd name="adj1" fmla="val 9358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 : en angle 45">
            <a:extLst>
              <a:ext uri="{FF2B5EF4-FFF2-40B4-BE49-F238E27FC236}">
                <a16:creationId xmlns:a16="http://schemas.microsoft.com/office/drawing/2014/main" id="{9D91DD07-C505-0524-35C4-60CA031BE70D}"/>
              </a:ext>
            </a:extLst>
          </p:cNvPr>
          <p:cNvCxnSpPr>
            <a:cxnSpLocks/>
          </p:cNvCxnSpPr>
          <p:nvPr/>
        </p:nvCxnSpPr>
        <p:spPr>
          <a:xfrm rot="16200000" flipH="1">
            <a:off x="1290728" y="3924193"/>
            <a:ext cx="5782262" cy="1512813"/>
          </a:xfrm>
          <a:prstGeom prst="bentConnector3">
            <a:avLst>
              <a:gd name="adj1" fmla="val 937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 : en angle 58">
            <a:extLst>
              <a:ext uri="{FF2B5EF4-FFF2-40B4-BE49-F238E27FC236}">
                <a16:creationId xmlns:a16="http://schemas.microsoft.com/office/drawing/2014/main" id="{071762BF-5071-2637-996C-4235A8D8E800}"/>
              </a:ext>
            </a:extLst>
          </p:cNvPr>
          <p:cNvCxnSpPr>
            <a:cxnSpLocks/>
            <a:stCxn id="8" idx="2"/>
            <a:endCxn id="10" idx="1"/>
          </p:cNvCxnSpPr>
          <p:nvPr/>
        </p:nvCxnSpPr>
        <p:spPr>
          <a:xfrm rot="5400000" flipH="1" flipV="1">
            <a:off x="6284052" y="-1014724"/>
            <a:ext cx="525870" cy="2877991"/>
          </a:xfrm>
          <a:prstGeom prst="bentConnector4">
            <a:avLst>
              <a:gd name="adj1" fmla="val -43471"/>
              <a:gd name="adj2" fmla="val 75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 : en angle 67">
            <a:extLst>
              <a:ext uri="{FF2B5EF4-FFF2-40B4-BE49-F238E27FC236}">
                <a16:creationId xmlns:a16="http://schemas.microsoft.com/office/drawing/2014/main" id="{07806197-96E4-A29D-BA54-271F72F77AFB}"/>
              </a:ext>
            </a:extLst>
          </p:cNvPr>
          <p:cNvCxnSpPr>
            <a:cxnSpLocks/>
            <a:stCxn id="8" idx="2"/>
            <a:endCxn id="48" idx="1"/>
          </p:cNvCxnSpPr>
          <p:nvPr/>
        </p:nvCxnSpPr>
        <p:spPr>
          <a:xfrm rot="5400000" flipH="1" flipV="1">
            <a:off x="7424400" y="-2163262"/>
            <a:ext cx="534061" cy="5166878"/>
          </a:xfrm>
          <a:prstGeom prst="bentConnector4">
            <a:avLst>
              <a:gd name="adj1" fmla="val -189348"/>
              <a:gd name="adj2" fmla="val 989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ECC803A1-5A61-A0FE-F371-670B438444E8}"/>
              </a:ext>
            </a:extLst>
          </p:cNvPr>
          <p:cNvCxnSpPr>
            <a:stCxn id="9" idx="2"/>
            <a:endCxn id="8" idx="0"/>
          </p:cNvCxnSpPr>
          <p:nvPr/>
        </p:nvCxnSpPr>
        <p:spPr>
          <a:xfrm>
            <a:off x="5107992" y="247726"/>
            <a:ext cx="0" cy="224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 : en angle 74">
            <a:extLst>
              <a:ext uri="{FF2B5EF4-FFF2-40B4-BE49-F238E27FC236}">
                <a16:creationId xmlns:a16="http://schemas.microsoft.com/office/drawing/2014/main" id="{A7FB25AE-BFC3-2D3B-0789-880993EDF87C}"/>
              </a:ext>
            </a:extLst>
          </p:cNvPr>
          <p:cNvCxnSpPr>
            <a:cxnSpLocks/>
            <a:stCxn id="8" idx="2"/>
            <a:endCxn id="52" idx="0"/>
          </p:cNvCxnSpPr>
          <p:nvPr/>
        </p:nvCxnSpPr>
        <p:spPr>
          <a:xfrm rot="16200000" flipH="1">
            <a:off x="5853119" y="-57921"/>
            <a:ext cx="1049574" cy="253982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 : en angle 77">
            <a:extLst>
              <a:ext uri="{FF2B5EF4-FFF2-40B4-BE49-F238E27FC236}">
                <a16:creationId xmlns:a16="http://schemas.microsoft.com/office/drawing/2014/main" id="{7667F8BA-60DE-C1EC-4730-B4963A9EE1FE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5107991" y="1701891"/>
            <a:ext cx="6868301" cy="4108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002D1CF7-A66A-BDCE-5383-F0EFD35538ED}"/>
              </a:ext>
            </a:extLst>
          </p:cNvPr>
          <p:cNvSpPr txBox="1"/>
          <p:nvPr/>
        </p:nvSpPr>
        <p:spPr>
          <a:xfrm>
            <a:off x="11729392" y="9385756"/>
            <a:ext cx="13455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latin typeface="Rubik" panose="00000500000000000000" pitchFamily="2" charset="-79"/>
                <a:cs typeface="Rubik" panose="00000500000000000000" pitchFamily="2" charset="-79"/>
              </a:rPr>
              <a:t>MAJ Août 2025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D92454A-DAF1-D7A4-C774-F5ABB26E094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51" y="152783"/>
            <a:ext cx="3081488" cy="853404"/>
          </a:xfrm>
          <a:prstGeom prst="rect">
            <a:avLst/>
          </a:prstGeom>
        </p:spPr>
      </p:pic>
      <p:grpSp>
        <p:nvGrpSpPr>
          <p:cNvPr id="30" name="Groupe 29">
            <a:extLst>
              <a:ext uri="{FF2B5EF4-FFF2-40B4-BE49-F238E27FC236}">
                <a16:creationId xmlns:a16="http://schemas.microsoft.com/office/drawing/2014/main" id="{244003E7-984E-C77E-142D-5BA01FBC86F8}"/>
              </a:ext>
            </a:extLst>
          </p:cNvPr>
          <p:cNvGrpSpPr/>
          <p:nvPr/>
        </p:nvGrpSpPr>
        <p:grpSpPr>
          <a:xfrm>
            <a:off x="3422233" y="1736781"/>
            <a:ext cx="8451175" cy="353943"/>
            <a:chOff x="3422233" y="1827443"/>
            <a:chExt cx="8451175" cy="353943"/>
          </a:xfrm>
        </p:grpSpPr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6651A750-66D2-C241-C720-63E5C1B2C616}"/>
                </a:ext>
              </a:extLst>
            </p:cNvPr>
            <p:cNvSpPr txBox="1"/>
            <p:nvPr/>
          </p:nvSpPr>
          <p:spPr>
            <a:xfrm>
              <a:off x="3422233" y="1827443"/>
              <a:ext cx="8451175" cy="353943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accent2"/>
                  </a:solidFill>
                  <a:latin typeface="Rubik Medium" pitchFamily="2" charset="-79"/>
                  <a:cs typeface="Rubik Medium" pitchFamily="2" charset="-79"/>
                </a:rPr>
                <a:t>PÔLE DISPOSITIF D’APPUI À LA COORDINATION (DAC)</a:t>
              </a:r>
            </a:p>
            <a:p>
              <a:pPr algn="ctr"/>
              <a:endParaRPr lang="fr-FR" sz="700" dirty="0">
                <a:solidFill>
                  <a:schemeClr val="accent2"/>
                </a:solidFill>
                <a:latin typeface="Rubik Medium" pitchFamily="2" charset="-79"/>
                <a:cs typeface="Rubik Medium" pitchFamily="2" charset="-79"/>
              </a:endParaRPr>
            </a:p>
          </p:txBody>
        </p:sp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B2309902-1621-C04A-B2E8-A92628D36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766128" y="1860274"/>
              <a:ext cx="1023708" cy="287137"/>
            </a:xfrm>
            <a:prstGeom prst="rect">
              <a:avLst/>
            </a:prstGeom>
          </p:spPr>
        </p:pic>
      </p:grpSp>
      <p:sp>
        <p:nvSpPr>
          <p:cNvPr id="36" name="ZoneTexte 35"/>
          <p:cNvSpPr txBox="1"/>
          <p:nvPr/>
        </p:nvSpPr>
        <p:spPr>
          <a:xfrm>
            <a:off x="11198252" y="2112763"/>
            <a:ext cx="1556080" cy="7200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50" dirty="0">
                <a:solidFill>
                  <a:schemeClr val="accent3"/>
                </a:solidFill>
                <a:latin typeface="Rubik Medium" pitchFamily="2" charset="-79"/>
                <a:cs typeface="Rubik Medium" pitchFamily="2" charset="-79"/>
              </a:rPr>
              <a:t>PÔLE ÉDUCATION THÉRAPEUTIQUE DU PATIENT</a:t>
            </a:r>
          </a:p>
          <a:p>
            <a:pPr algn="ctr"/>
            <a:endParaRPr lang="fr-FR" sz="1000" dirty="0">
              <a:solidFill>
                <a:schemeClr val="accent3"/>
              </a:solidFill>
              <a:latin typeface="Rubik Medium" pitchFamily="2" charset="-79"/>
              <a:cs typeface="Rubik Medium" pitchFamily="2" charset="-79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11198253" y="2883724"/>
            <a:ext cx="1556080" cy="378565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fr-FR" sz="750" u="sng" dirty="0">
                <a:solidFill>
                  <a:schemeClr val="accent3"/>
                </a:solidFill>
                <a:latin typeface="Rubik" pitchFamily="2" charset="-79"/>
                <a:cs typeface="Rubik" pitchFamily="2" charset="-79"/>
              </a:rPr>
              <a:t>ÉQUIPE DE DIRECTION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Baptiste BARJHOUX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Léa GOSSELIN (</a:t>
            </a:r>
            <a:r>
              <a:rPr lang="fr-FR" sz="750" dirty="0" err="1">
                <a:latin typeface="Rubik" pitchFamily="2" charset="-79"/>
                <a:cs typeface="Rubik" pitchFamily="2" charset="-79"/>
              </a:rPr>
              <a:t>rempl</a:t>
            </a:r>
            <a:r>
              <a:rPr lang="fr-FR" sz="750" dirty="0">
                <a:latin typeface="Rubik" pitchFamily="2" charset="-79"/>
                <a:cs typeface="Rubik" pitchFamily="2" charset="-79"/>
              </a:rPr>
              <a:t>. Julie ANSART)</a:t>
            </a:r>
          </a:p>
          <a:p>
            <a:endParaRPr lang="fr-FR" sz="750" u="sng" dirty="0">
              <a:solidFill>
                <a:schemeClr val="accent3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3"/>
                </a:solidFill>
                <a:latin typeface="Rubik" pitchFamily="2" charset="-79"/>
                <a:cs typeface="Rubik" pitchFamily="2" charset="-79"/>
              </a:rPr>
              <a:t>SECRÉTARIAT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Zoulikha BAKTI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Marlène PRIMEL</a:t>
            </a:r>
          </a:p>
          <a:p>
            <a:endParaRPr lang="fr-FR" sz="750" dirty="0">
              <a:solidFill>
                <a:schemeClr val="accent3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3"/>
                </a:solidFill>
                <a:latin typeface="Rubik" pitchFamily="2" charset="-79"/>
                <a:cs typeface="Rubik" pitchFamily="2" charset="-79"/>
              </a:rPr>
              <a:t>ÉQUIPE ETP</a:t>
            </a:r>
            <a:endParaRPr lang="fr-FR" sz="750" u="sng" dirty="0">
              <a:solidFill>
                <a:schemeClr val="accent3"/>
              </a:solidFill>
              <a:highlight>
                <a:srgbClr val="FFFF00"/>
              </a:highlight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Infirmières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Audrey BAUDET</a:t>
            </a:r>
            <a:endParaRPr lang="fr-FR" sz="750" dirty="0">
              <a:latin typeface="Rubik 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Violaine CARRON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Anthony DUMONT GARDA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Géraldine LIMBERT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Lucile MEUNIER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Gaëlle PIKETTY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Caroline SPINI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Sociale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Lisa GOHIN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Diététicienne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Julie ANSART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Psychologue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Héloïse URBAN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Médecins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Charlotte CASSET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Michèle FONTAINE  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Alexandra GENTHON  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Muriel SALVAT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Pharmaciens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Baptiste BARJHOUX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Léa GOSSELIN 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EF28A0F7-0E19-E3DA-7A77-CF0A2B6651AE}"/>
              </a:ext>
            </a:extLst>
          </p:cNvPr>
          <p:cNvSpPr txBox="1"/>
          <p:nvPr/>
        </p:nvSpPr>
        <p:spPr>
          <a:xfrm>
            <a:off x="9765603" y="2112763"/>
            <a:ext cx="1400029" cy="720000"/>
          </a:xfrm>
          <a:prstGeom prst="rect">
            <a:avLst/>
          </a:prstGeom>
          <a:solidFill>
            <a:schemeClr val="bg1"/>
          </a:solidFill>
          <a:ln>
            <a:solidFill>
              <a:srgbClr val="518F9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50" dirty="0">
                <a:solidFill>
                  <a:srgbClr val="518F9E"/>
                </a:solidFill>
                <a:latin typeface="Rubik Medium" pitchFamily="2" charset="-79"/>
                <a:cs typeface="Rubik Medium" pitchFamily="2" charset="-79"/>
              </a:rPr>
              <a:t>RESSOURCE  SPÉCIFIQUE </a:t>
            </a:r>
          </a:p>
          <a:p>
            <a:pPr algn="ctr"/>
            <a:r>
              <a:rPr lang="fr-FR" sz="950" dirty="0">
                <a:solidFill>
                  <a:srgbClr val="518F9E"/>
                </a:solidFill>
                <a:latin typeface="Rubik Medium" pitchFamily="2" charset="-79"/>
                <a:cs typeface="Rubik Medium" pitchFamily="2" charset="-79"/>
              </a:rPr>
              <a:t>INSUFFISANCE CARDIAQUE </a:t>
            </a:r>
            <a:r>
              <a:rPr lang="fr-FR" sz="1000" i="1" dirty="0">
                <a:solidFill>
                  <a:srgbClr val="518F9E"/>
                </a:solidFill>
                <a:latin typeface="Rubik Medium" pitchFamily="2" charset="-79"/>
                <a:cs typeface="Rubik Medium" pitchFamily="2" charset="-79"/>
              </a:rPr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F781546-14F8-0EBC-EDE1-9CC9050BF749}"/>
              </a:ext>
            </a:extLst>
          </p:cNvPr>
          <p:cNvSpPr txBox="1"/>
          <p:nvPr/>
        </p:nvSpPr>
        <p:spPr>
          <a:xfrm>
            <a:off x="10645007" y="7207979"/>
            <a:ext cx="2109325" cy="217751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50" u="sng" dirty="0">
                <a:solidFill>
                  <a:schemeClr val="accent4">
                    <a:lumMod val="50000"/>
                  </a:schemeClr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RESPONSABLE DE L’ORGANISME DE FORMATION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Bastien GHYS</a:t>
            </a:r>
          </a:p>
          <a:p>
            <a:endParaRPr lang="fr-FR" sz="750" u="sng" dirty="0">
              <a:solidFill>
                <a:schemeClr val="accent4">
                  <a:lumMod val="50000"/>
                </a:schemeClr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u="sng" dirty="0">
                <a:solidFill>
                  <a:schemeClr val="accent4">
                    <a:lumMod val="50000"/>
                  </a:schemeClr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RESPONSABLE PÉDAGOGIQUE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Baptiste BARJHOUX</a:t>
            </a: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u="sng" dirty="0">
                <a:solidFill>
                  <a:schemeClr val="accent4">
                    <a:lumMod val="50000"/>
                  </a:schemeClr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RESPONSABLE ADMINISTRATIF ET COMMERCIAL 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Nathalie VUILLARD</a:t>
            </a: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u="sng" dirty="0">
                <a:solidFill>
                  <a:schemeClr val="accent4">
                    <a:lumMod val="50000"/>
                  </a:schemeClr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ÉQUIPE DE FORMATEURS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Julie ANSART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Baptiste BARJHOUX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Audrey BAUDET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Alexandra GENTHON 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Léa GOSSELIN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Géraldine LIMBERT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Lucille MEUNIER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F809240-6A75-E530-2AFE-93A729175A81}"/>
              </a:ext>
            </a:extLst>
          </p:cNvPr>
          <p:cNvSpPr txBox="1"/>
          <p:nvPr/>
        </p:nvSpPr>
        <p:spPr>
          <a:xfrm>
            <a:off x="10645007" y="6936068"/>
            <a:ext cx="2109325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chemeClr val="accent4">
                    <a:lumMod val="50000"/>
                  </a:schemeClr>
                </a:solidFill>
                <a:latin typeface="Rubik Medium" pitchFamily="2" charset="-79"/>
                <a:cs typeface="Rubik Medium" pitchFamily="2" charset="-79"/>
              </a:rPr>
              <a:t>ORGANISME FORMATION ETP</a:t>
            </a:r>
          </a:p>
        </p:txBody>
      </p:sp>
      <p:pic>
        <p:nvPicPr>
          <p:cNvPr id="53" name="Image 52">
            <a:extLst>
              <a:ext uri="{FF2B5EF4-FFF2-40B4-BE49-F238E27FC236}">
                <a16:creationId xmlns:a16="http://schemas.microsoft.com/office/drawing/2014/main" id="{923573B3-8C82-0115-FBCD-21F4540FFC7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793" y="2584232"/>
            <a:ext cx="787411" cy="232688"/>
          </a:xfrm>
          <a:prstGeom prst="rect">
            <a:avLst/>
          </a:prstGeom>
        </p:spPr>
      </p:pic>
      <p:grpSp>
        <p:nvGrpSpPr>
          <p:cNvPr id="65" name="Groupe 64">
            <a:extLst>
              <a:ext uri="{FF2B5EF4-FFF2-40B4-BE49-F238E27FC236}">
                <a16:creationId xmlns:a16="http://schemas.microsoft.com/office/drawing/2014/main" id="{85958F8A-0726-F47A-E920-E1C551FAE7F0}"/>
              </a:ext>
            </a:extLst>
          </p:cNvPr>
          <p:cNvGrpSpPr/>
          <p:nvPr/>
        </p:nvGrpSpPr>
        <p:grpSpPr>
          <a:xfrm>
            <a:off x="9761146" y="2883724"/>
            <a:ext cx="1400029" cy="3010183"/>
            <a:chOff x="9788269" y="2897261"/>
            <a:chExt cx="1400029" cy="3010183"/>
          </a:xfrm>
        </p:grpSpPr>
        <p:sp>
          <p:nvSpPr>
            <p:cNvPr id="16" name="ZoneTexte 15"/>
            <p:cNvSpPr txBox="1"/>
            <p:nvPr/>
          </p:nvSpPr>
          <p:spPr>
            <a:xfrm>
              <a:off x="9788269" y="2897261"/>
              <a:ext cx="1400029" cy="301018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18F9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rgbClr val="518F9E"/>
                  </a:solidFill>
                  <a:latin typeface="Rubik Medium" pitchFamily="2" charset="-79"/>
                  <a:cs typeface="Rubik Medium" pitchFamily="2" charset="-79"/>
                </a:rPr>
                <a:t>RESIC 38</a:t>
              </a:r>
            </a:p>
            <a:p>
              <a:endParaRPr lang="fr-FR" sz="711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DIRECTEUR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Baptiste BARJHOUX</a:t>
              </a:r>
            </a:p>
            <a:p>
              <a:endParaRPr lang="fr-FR" sz="75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SECRÉTARIAT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Assistante de 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coordination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Julie DISDIER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 </a:t>
              </a: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ÉQUIPE DE COORDINATION ET ETP</a:t>
              </a:r>
            </a:p>
            <a:p>
              <a:r>
                <a:rPr lang="fr-FR" sz="750" dirty="0">
                  <a:latin typeface="Rubik Medium" panose="00000600000000000000" pitchFamily="2" charset="-79"/>
                  <a:cs typeface="Rubik Medium" panose="00000600000000000000" pitchFamily="2" charset="-79"/>
                </a:rPr>
                <a:t>Infirmières en ETP - Référentes de parcours Insuffisance Cardiaque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Julie ANSART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Anthony DUMONT GARDA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Mathieu LOUVART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Gaëlle PIKETTY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Cecilia ZANDRINO</a:t>
              </a:r>
            </a:p>
            <a:p>
              <a:endParaRPr lang="fr-FR" sz="750" dirty="0">
                <a:latin typeface="Rubik" pitchFamily="2" charset="-79"/>
                <a:cs typeface="Rubik" pitchFamily="2" charset="-79"/>
              </a:endParaRPr>
            </a:p>
            <a:p>
              <a:r>
                <a:rPr lang="fr-FR" sz="750" u="sng" dirty="0">
                  <a:solidFill>
                    <a:srgbClr val="518F9E"/>
                  </a:solidFill>
                  <a:latin typeface="Rubik" pitchFamily="2" charset="-79"/>
                  <a:cs typeface="Rubik" pitchFamily="2" charset="-79"/>
                </a:rPr>
                <a:t>MÉDECINS COORDINATRICES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Dr Charlotte CASSET</a:t>
              </a:r>
            </a:p>
            <a:p>
              <a:r>
                <a:rPr lang="fr-FR" sz="750" dirty="0">
                  <a:latin typeface="Rubik" pitchFamily="2" charset="-79"/>
                  <a:cs typeface="Rubik" pitchFamily="2" charset="-79"/>
                </a:rPr>
                <a:t>Dr Muriel SALVAT</a:t>
              </a:r>
            </a:p>
          </p:txBody>
        </p:sp>
        <p:pic>
          <p:nvPicPr>
            <p:cNvPr id="58" name="Image 57">
              <a:extLst>
                <a:ext uri="{FF2B5EF4-FFF2-40B4-BE49-F238E27FC236}">
                  <a16:creationId xmlns:a16="http://schemas.microsoft.com/office/drawing/2014/main" id="{C7F761BF-CAFB-11D7-5BA6-865A6E2B58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8283" y="2940248"/>
              <a:ext cx="694527" cy="246222"/>
            </a:xfrm>
            <a:prstGeom prst="rect">
              <a:avLst/>
            </a:prstGeom>
          </p:spPr>
        </p:pic>
      </p:grpSp>
      <p:sp>
        <p:nvSpPr>
          <p:cNvPr id="34" name="ZoneTexte 33"/>
          <p:cNvSpPr txBox="1"/>
          <p:nvPr/>
        </p:nvSpPr>
        <p:spPr>
          <a:xfrm>
            <a:off x="5009816" y="2122719"/>
            <a:ext cx="1548000" cy="41395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DIRECTION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Directeur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direction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Marilyne ANNEQUIN</a:t>
            </a: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Cadre coordinatrice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Marie MINA</a:t>
            </a:r>
          </a:p>
          <a:p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PÔLE ACCUEIL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coordination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Morgane GERONDEAU (</a:t>
            </a:r>
            <a:r>
              <a:rPr lang="fr-FR" sz="750" dirty="0" err="1">
                <a:latin typeface="Rubik" pitchFamily="2" charset="-79"/>
                <a:cs typeface="Rubik" pitchFamily="2" charset="-79"/>
              </a:rPr>
              <a:t>rempl</a:t>
            </a:r>
            <a:r>
              <a:rPr lang="fr-FR" sz="750" dirty="0">
                <a:latin typeface="Rubik" pitchFamily="2" charset="-79"/>
                <a:cs typeface="Rubik" pitchFamily="2" charset="-79"/>
              </a:rPr>
              <a:t>. Joanna GIGAN)</a:t>
            </a:r>
          </a:p>
          <a:p>
            <a:endParaRPr lang="fr-FR" sz="750" dirty="0">
              <a:highlight>
                <a:srgbClr val="FFFF00"/>
              </a:highlight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COORDINATION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Référentes de parcours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Géraldine BATIER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Karine BERT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Céline BLOQUET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Sarah DUFOUR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Cécile GUYOT</a:t>
            </a:r>
          </a:p>
          <a:p>
            <a:endParaRPr lang="fr-FR" sz="750" dirty="0">
              <a:latin typeface="Rubik" panose="00000500000000000000" pitchFamily="2" charset="-79"/>
              <a:cs typeface="Rubik" panose="000005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Médecin Coordinatrice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Dr Aurore BUSI</a:t>
            </a:r>
            <a:endParaRPr lang="fr-FR" sz="75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Psychologues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Justine AMELA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Karen POLIZZI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Sociale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Géraldine BATIER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597399" y="2122719"/>
            <a:ext cx="1548000" cy="536300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DIRECTION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Directrice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Louisa LELLOU</a:t>
            </a: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direction</a:t>
            </a:r>
          </a:p>
          <a:p>
            <a:r>
              <a:rPr lang="fr-FR" sz="700" dirty="0">
                <a:latin typeface="Rubik" pitchFamily="2" charset="-79"/>
                <a:cs typeface="Rubik" pitchFamily="2" charset="-79"/>
              </a:rPr>
              <a:t>Cassandre LE BELLEC</a:t>
            </a: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Cadre coordinatrice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Dina RAZANATSIMBA</a:t>
            </a:r>
          </a:p>
          <a:p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PÔLE ACCUEIL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Assistantes de coordination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Emilie BRUNET MANQUAT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Sabrina HAMOU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Cassandre LE BELLEC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Marion PEYRET</a:t>
            </a:r>
          </a:p>
          <a:p>
            <a:endParaRPr lang="fr-FR" sz="50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COORDINATION</a:t>
            </a:r>
            <a:endParaRPr lang="fr-FR" sz="750" b="1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Référents de parcours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Coline BLANC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Madeline BOUVIER-GARCEAU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Muriel CAUZID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Lucienne CHEVIGNY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Raphaël CHIFFLET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Christine COCULET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Marie DE RAUGLAUDRE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Amandine ERBETTA (</a:t>
            </a:r>
            <a:r>
              <a:rPr lang="fr-FR" sz="750" dirty="0" err="1">
                <a:latin typeface="Rubik" pitchFamily="2" charset="-79"/>
                <a:cs typeface="Rubik" pitchFamily="2" charset="-79"/>
              </a:rPr>
              <a:t>rempl</a:t>
            </a:r>
            <a:r>
              <a:rPr lang="fr-FR" sz="750" dirty="0">
                <a:latin typeface="Rubik" pitchFamily="2" charset="-79"/>
                <a:cs typeface="Rubik" pitchFamily="2" charset="-79"/>
              </a:rPr>
              <a:t>. Louise BELLEC)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Angélique FERNANDES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Marie GRANGER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Elodie MICHAUD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Anaya ROCHE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Julie TESCONI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Manon VALLOIS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Laetitia VO-DINH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Médecin Coordinatrices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Pauline CARBILLET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Claire WINTENBERGER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Sociale</a:t>
            </a:r>
          </a:p>
          <a:p>
            <a:r>
              <a:rPr lang="fr-FR" sz="750" dirty="0">
                <a:latin typeface="Rubik "/>
                <a:cs typeface="Rubik Medium" panose="00000600000000000000"/>
              </a:rPr>
              <a:t>Lisa GOHIN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Psychologues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Charlotte HUCHON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AD7A4F0-85E4-4E84-9203-DBE38A90A2C6}"/>
              </a:ext>
            </a:extLst>
          </p:cNvPr>
          <p:cNvSpPr txBox="1"/>
          <p:nvPr/>
        </p:nvSpPr>
        <p:spPr>
          <a:xfrm>
            <a:off x="8185040" y="2122718"/>
            <a:ext cx="1548000" cy="50552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DIRECTION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Directrice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Aude MENUT</a:t>
            </a:r>
          </a:p>
          <a:p>
            <a:endParaRPr lang="fr-FR" sz="750" u="sng" dirty="0">
              <a:solidFill>
                <a:srgbClr val="518F9E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PÔLE ACCUEIL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coordination </a:t>
            </a:r>
          </a:p>
          <a:p>
            <a:r>
              <a:rPr lang="fr-FR" sz="750" dirty="0">
                <a:latin typeface="Rubik "/>
                <a:cs typeface="Rubik Medium" panose="00000600000000000000"/>
              </a:rPr>
              <a:t>Bénédicte DEVOS</a:t>
            </a:r>
          </a:p>
          <a:p>
            <a:endParaRPr lang="fr-FR" sz="750" dirty="0">
              <a:latin typeface="Rubik "/>
              <a:cs typeface="Rubik Medium" panose="00000600000000000000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filière gérontologique</a:t>
            </a:r>
          </a:p>
          <a:p>
            <a:r>
              <a:rPr lang="fr-FR" sz="750" dirty="0">
                <a:latin typeface="Rubik "/>
                <a:cs typeface="Rubik Medium" panose="00000600000000000000"/>
              </a:rPr>
              <a:t>Mélody NICOLLET</a:t>
            </a:r>
          </a:p>
          <a:p>
            <a:endParaRPr lang="fr-FR" sz="750" b="1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COORDINATION</a:t>
            </a:r>
            <a:endParaRPr lang="fr-FR" sz="75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" panose="00000500000000000000"/>
              </a:rPr>
              <a:t>Référents de parcours :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Marion ALPHAND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(Infirmière)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Sonia BACHA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(Psychologue)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Christine BROUTY 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(Infirmière)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Hélène GABASIO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(Infirmière)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Virginie GIRAULT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(Assistante Sociale)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Marie-Anne JOURNOUD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(Infirmière)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Charlotte PASSERAT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(Infirmière)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Adriana ROBIN 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(Infirmière)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Yoann THIBAULT 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(Infirmier)</a:t>
            </a:r>
          </a:p>
          <a:p>
            <a:endParaRPr lang="fr-FR" sz="75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Ressources :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Psychologue Ressource</a:t>
            </a:r>
          </a:p>
          <a:p>
            <a:endParaRPr lang="fr-FR" sz="75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Médecin Coordinateur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Eric KILEDJIAN 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44A8E80D-CA6D-2803-7CAF-E4E9C83DCBC3}"/>
              </a:ext>
            </a:extLst>
          </p:cNvPr>
          <p:cNvSpPr txBox="1"/>
          <p:nvPr/>
        </p:nvSpPr>
        <p:spPr>
          <a:xfrm>
            <a:off x="3422233" y="2122719"/>
            <a:ext cx="1548000" cy="402417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75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DIRECTION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Directeur</a:t>
            </a:r>
            <a:endParaRPr lang="fr-FR" sz="750" dirty="0">
              <a:latin typeface="Rubik" pitchFamily="2" charset="-79"/>
              <a:cs typeface="Rubik" pitchFamily="2" charset="-79"/>
            </a:endParaRP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direction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Marilyne ANNEQUIN</a:t>
            </a:r>
          </a:p>
          <a:p>
            <a:endParaRPr lang="fr-FR" sz="400" dirty="0"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Cadre coordinatrice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Marie MINA</a:t>
            </a:r>
          </a:p>
          <a:p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PÔLE ACCUEIL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de coordination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Florence LEMAHIEU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Camille SENEZ</a:t>
            </a:r>
          </a:p>
          <a:p>
            <a:endParaRPr lang="fr-FR" sz="750" dirty="0">
              <a:latin typeface="Rubik" pitchFamily="2" charset="-79"/>
              <a:cs typeface="Rubik" pitchFamily="2" charset="-79"/>
            </a:endParaRPr>
          </a:p>
          <a:p>
            <a:r>
              <a:rPr lang="fr-FR" sz="750" u="sng" dirty="0">
                <a:solidFill>
                  <a:schemeClr val="accent2"/>
                </a:solidFill>
                <a:latin typeface="Rubik" pitchFamily="2" charset="-79"/>
                <a:cs typeface="Rubik" pitchFamily="2" charset="-79"/>
              </a:rPr>
              <a:t>ÉQUIPE DE COORDINATION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Référentes de parcours 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Laëtitia BILLARD-ARMANET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Sylvie DELORME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Sandra LAMPREIA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Marine LOIZY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Christine PRIEST</a:t>
            </a:r>
          </a:p>
          <a:p>
            <a:r>
              <a:rPr lang="fr-FR" sz="750" dirty="0">
                <a:latin typeface="Rubik" panose="00000500000000000000" pitchFamily="2" charset="-79"/>
                <a:cs typeface="Rubik" panose="00000500000000000000" pitchFamily="2" charset="-79"/>
              </a:rPr>
              <a:t>Maxime ZOGHEIB</a:t>
            </a:r>
          </a:p>
          <a:p>
            <a:endParaRPr lang="fr-FR" sz="750" dirty="0">
              <a:latin typeface="Rubik" panose="00000500000000000000" pitchFamily="2" charset="-79"/>
              <a:cs typeface="Rubik" panose="00000500000000000000" pitchFamily="2" charset="-79"/>
            </a:endParaRP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Médecin Coordinatrice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Dr Alexandra GENTHON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Psychologue</a:t>
            </a:r>
          </a:p>
          <a:p>
            <a:r>
              <a:rPr lang="fr-FR" sz="750" dirty="0">
                <a:latin typeface="Rubik "/>
                <a:cs typeface="Rubik Medium" panose="00000600000000000000" pitchFamily="2" charset="-79"/>
              </a:rPr>
              <a:t>Elodie FROMENTY</a:t>
            </a:r>
          </a:p>
          <a:p>
            <a:r>
              <a:rPr lang="fr-FR" sz="75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Sociale</a:t>
            </a:r>
          </a:p>
          <a:p>
            <a:r>
              <a:rPr lang="fr-FR" sz="750" dirty="0">
                <a:latin typeface="Rubik" pitchFamily="2" charset="-79"/>
                <a:cs typeface="Rubik" pitchFamily="2" charset="-79"/>
              </a:rPr>
              <a:t>Géraldine BATIER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357F849-5B88-2F5E-899D-AD2B4C75E1B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711" y="2194145"/>
            <a:ext cx="1275760" cy="401036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8DED2221-D79D-B580-D0AB-A8F8C9B337A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841" y="2194598"/>
            <a:ext cx="1333770" cy="400131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1752AE87-619C-87C2-089B-60A54055EC0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431" y="2184513"/>
            <a:ext cx="1337040" cy="420300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134DCD43-34EE-C39A-DB32-6E799EC13B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715" y="2176379"/>
            <a:ext cx="1303376" cy="436568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09DE3625-0229-EB9E-B2D5-29B605B01758}"/>
              </a:ext>
            </a:extLst>
          </p:cNvPr>
          <p:cNvSpPr txBox="1"/>
          <p:nvPr/>
        </p:nvSpPr>
        <p:spPr>
          <a:xfrm>
            <a:off x="8188548" y="7491989"/>
            <a:ext cx="1963641" cy="193899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endParaRPr lang="fr-FR" sz="80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80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endParaRPr lang="fr-FR" sz="800" u="sng" dirty="0">
              <a:solidFill>
                <a:schemeClr val="accent2"/>
              </a:solidFill>
              <a:latin typeface="Rubik" pitchFamily="2" charset="-79"/>
              <a:cs typeface="Rubik" pitchFamily="2" charset="-79"/>
            </a:endParaRPr>
          </a:p>
          <a:p>
            <a:r>
              <a:rPr lang="fr-FR" sz="800" dirty="0">
                <a:latin typeface="Rubik Medium" panose="00000600000000000000" pitchFamily="2" charset="-79"/>
                <a:cs typeface="Rubik Medium" panose="00000600000000000000" pitchFamily="2" charset="-79"/>
              </a:rPr>
              <a:t>Directrice : </a:t>
            </a:r>
            <a:r>
              <a:rPr lang="fr-FR" sz="800" dirty="0">
                <a:latin typeface="Rubik "/>
                <a:cs typeface="Rubik Medium" panose="00000600000000000000" pitchFamily="2" charset="-79"/>
              </a:rPr>
              <a:t>Dr Mathilde BOUTEILLER</a:t>
            </a:r>
          </a:p>
          <a:p>
            <a:r>
              <a:rPr lang="fr-FR" sz="800" dirty="0">
                <a:latin typeface="Rubik Medium" panose="00000600000000000000" pitchFamily="2" charset="-79"/>
                <a:cs typeface="Rubik Medium" panose="00000600000000000000" pitchFamily="2" charset="-79"/>
              </a:rPr>
              <a:t>Pôle accueil </a:t>
            </a:r>
            <a:r>
              <a:rPr lang="fr-FR" sz="800" dirty="0">
                <a:latin typeface="Rubik "/>
                <a:cs typeface="Rubik Medium" panose="00000600000000000000" pitchFamily="2" charset="-79"/>
              </a:rPr>
              <a:t>: cf. DAC Sud Isère</a:t>
            </a:r>
          </a:p>
          <a:p>
            <a:r>
              <a:rPr lang="fr-FR" sz="800" dirty="0">
                <a:latin typeface="Rubik Medium" panose="00000600000000000000" pitchFamily="2" charset="-79"/>
                <a:cs typeface="Rubik Medium" panose="00000600000000000000" pitchFamily="2" charset="-79"/>
              </a:rPr>
              <a:t>Médecins Coordinatrices</a:t>
            </a:r>
          </a:p>
          <a:p>
            <a:r>
              <a:rPr lang="fr-FR" sz="800" dirty="0">
                <a:latin typeface="Rubik" pitchFamily="2" charset="-79"/>
                <a:cs typeface="Rubik" pitchFamily="2" charset="-79"/>
              </a:rPr>
              <a:t>Dr Mathilde BOUTEILLER</a:t>
            </a:r>
          </a:p>
          <a:p>
            <a:r>
              <a:rPr lang="fr-FR" sz="800" dirty="0">
                <a:latin typeface="Rubik" pitchFamily="2" charset="-79"/>
                <a:cs typeface="Rubik" pitchFamily="2" charset="-79"/>
              </a:rPr>
              <a:t>Dr Julie BELLIER</a:t>
            </a:r>
          </a:p>
          <a:p>
            <a:r>
              <a:rPr lang="fr-FR" sz="800" dirty="0">
                <a:latin typeface="Rubik Medium" panose="00000600000000000000" pitchFamily="2" charset="-79"/>
                <a:cs typeface="Rubik Medium" panose="00000600000000000000" pitchFamily="2" charset="-79"/>
              </a:rPr>
              <a:t>Infirmières Coordinatrices</a:t>
            </a:r>
          </a:p>
          <a:p>
            <a:r>
              <a:rPr lang="fr-FR" sz="800" dirty="0">
                <a:latin typeface="Rubik" pitchFamily="2" charset="-79"/>
                <a:cs typeface="Rubik" pitchFamily="2" charset="-79"/>
              </a:rPr>
              <a:t>Gaëlle BERGER</a:t>
            </a:r>
          </a:p>
          <a:p>
            <a:r>
              <a:rPr lang="fr-FR" sz="800" dirty="0">
                <a:latin typeface="Rubik" pitchFamily="2" charset="-79"/>
                <a:cs typeface="Rubik" pitchFamily="2" charset="-79"/>
              </a:rPr>
              <a:t>Coline BLANC</a:t>
            </a:r>
          </a:p>
          <a:p>
            <a:r>
              <a:rPr lang="fr-FR" sz="800" dirty="0">
                <a:latin typeface="Rubik Medium" panose="00000600000000000000" pitchFamily="2" charset="-79"/>
                <a:cs typeface="Rubik Medium" panose="00000600000000000000" pitchFamily="2" charset="-79"/>
              </a:rPr>
              <a:t>Assistante sociale</a:t>
            </a:r>
          </a:p>
          <a:p>
            <a:r>
              <a:rPr lang="fr-FR" sz="800" dirty="0">
                <a:latin typeface="Rubik "/>
                <a:cs typeface="Rubik Medium" panose="00000600000000000000" pitchFamily="2" charset="-79"/>
              </a:rPr>
              <a:t>Alexandra BENAS</a:t>
            </a:r>
          </a:p>
          <a:p>
            <a:r>
              <a:rPr lang="fr-FR" sz="800" dirty="0">
                <a:latin typeface="Rubik Medium" panose="00000600000000000000" pitchFamily="2" charset="-79"/>
                <a:cs typeface="Rubik Medium" panose="00000600000000000000" pitchFamily="2" charset="-79"/>
              </a:rPr>
              <a:t>Psychologue</a:t>
            </a:r>
          </a:p>
          <a:p>
            <a:r>
              <a:rPr lang="fr-FR" sz="800" dirty="0">
                <a:latin typeface="Rubik "/>
                <a:cs typeface="Rubik Medium" panose="00000600000000000000" pitchFamily="2" charset="-79"/>
              </a:rPr>
              <a:t>Charlotte HUCHON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AE10146C-C1CC-462E-A09D-6DFCFF7A087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516" y="7523800"/>
            <a:ext cx="1054714" cy="33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112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harte MRS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75B9"/>
      </a:accent1>
      <a:accent2>
        <a:srgbClr val="EC6230"/>
      </a:accent2>
      <a:accent3>
        <a:srgbClr val="88BD31"/>
      </a:accent3>
      <a:accent4>
        <a:srgbClr val="F5D200"/>
      </a:accent4>
      <a:accent5>
        <a:srgbClr val="7C8B99"/>
      </a:accent5>
      <a:accent6>
        <a:srgbClr val="9DB8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5247</TotalTime>
  <Words>731</Words>
  <Application>Microsoft Office PowerPoint</Application>
  <PresentationFormat>A3 (297 x 420 mm)</PresentationFormat>
  <Paragraphs>398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Rubik</vt:lpstr>
      <vt:lpstr>Rubik </vt:lpstr>
      <vt:lpstr>Rubik Medium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Johanna FEDELE</cp:lastModifiedBy>
  <cp:revision>301</cp:revision>
  <cp:lastPrinted>2022-11-29T11:30:42Z</cp:lastPrinted>
  <dcterms:created xsi:type="dcterms:W3CDTF">2018-10-19T11:28:51Z</dcterms:created>
  <dcterms:modified xsi:type="dcterms:W3CDTF">2025-08-04T07:13:59Z</dcterms:modified>
</cp:coreProperties>
</file>